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embeddedFontLst>
    <p:embeddedFont>
      <p:font typeface="Calibri" panose="020F0502020204030204" pitchFamily="34" charset="0"/>
      <p:regular r:id="rId9"/>
      <p:bold r:id="rId10"/>
      <p:italic r:id="rId11"/>
      <p:boldItalic r:id="rId1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4" d="100"/>
          <a:sy n="64" d="100"/>
        </p:scale>
        <p:origin x="-724" y="-6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10/27/2026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10/27/2026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10/27/2026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‹nr.›</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2100E"/>
        </a:solidFill>
        <a:effectLst/>
      </p:bgPr>
    </p:bg>
    <p:spTree>
      <p:nvGrpSpPr>
        <p:cNvPr id="1" name=""/>
        <p:cNvGrpSpPr/>
        <p:nvPr/>
      </p:nvGrpSpPr>
      <p:grpSpPr>
        <a:xfrm>
          <a:off x="0" y="0"/>
          <a:ext cx="0" cy="0"/>
          <a:chOff x="0" y="0"/>
          <a:chExt cx="0" cy="0"/>
        </a:xfrm>
      </p:grpSpPr>
      <p:sp>
        <p:nvSpPr>
          <p:cNvPr id="2" name="Rectangle 1"/>
          <p:cNvSpPr/>
          <p:nvPr/>
        </p:nvSpPr>
        <p:spPr>
          <a:xfrm>
            <a:off x="609600" y="4689127"/>
            <a:ext cx="10972800" cy="59055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09600" y="4689127"/>
            <a:ext cx="10972800" cy="9525"/>
          </a:xfrm>
          <a:prstGeom prst="rect">
            <a:avLst/>
          </a:prstGeom>
          <a:solidFill>
            <a:srgbClr val="292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2857500" y="4960590"/>
            <a:ext cx="9525" cy="285750"/>
          </a:xfrm>
          <a:prstGeom prst="rect">
            <a:avLst/>
          </a:prstGeom>
          <a:solidFill>
            <a:srgbClr val="292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609600" y="1578322"/>
            <a:ext cx="11582400" cy="200025"/>
          </a:xfrm>
          <a:prstGeom prst="rect">
            <a:avLst/>
          </a:prstGeom>
          <a:noFill/>
        </p:spPr>
        <p:txBody>
          <a:bodyPr wrap="none" lIns="0" tIns="0" rIns="0" bIns="0" anchor="t">
            <a:spAutoFit/>
          </a:bodyPr>
          <a:lstStyle/>
          <a:p>
            <a:pPr algn="l"/>
            <a:r>
              <a:rPr sz="1200" b="0" i="0" u="none">
                <a:solidFill>
                  <a:srgbClr val="D97706"/>
                </a:solidFill>
                <a:latin typeface="Space Grotesk"/>
              </a:rPr>
              <a:t>FILM CONCEPT &amp; STORYBOARD</a:t>
            </a:r>
          </a:p>
        </p:txBody>
      </p:sp>
      <p:sp>
        <p:nvSpPr>
          <p:cNvPr id="6" name="TextBox 5"/>
          <p:cNvSpPr txBox="1"/>
          <p:nvPr/>
        </p:nvSpPr>
        <p:spPr>
          <a:xfrm>
            <a:off x="609600" y="2006947"/>
            <a:ext cx="9101137" cy="1215330"/>
          </a:xfrm>
          <a:prstGeom prst="rect">
            <a:avLst/>
          </a:prstGeom>
          <a:noFill/>
        </p:spPr>
        <p:txBody>
          <a:bodyPr wrap="square" lIns="0" tIns="0" rIns="0" bIns="0" anchor="t">
            <a:spAutoFit/>
          </a:bodyPr>
          <a:lstStyle/>
          <a:p>
            <a:pPr algn="l">
              <a:lnSpc>
                <a:spcPts val="4784"/>
              </a:lnSpc>
            </a:pPr>
            <a:r>
              <a:rPr sz="4350" b="1" i="0" u="none">
                <a:solidFill>
                  <a:srgbClr val="FAFAF9"/>
                </a:solidFill>
                <a:latin typeface="Playfair Display"/>
              </a:rPr>
              <a:t>DE STOCHASTISCHE WANDELING</a:t>
            </a:r>
          </a:p>
        </p:txBody>
      </p:sp>
      <p:sp>
        <p:nvSpPr>
          <p:cNvPr id="7" name="TextBox 6"/>
          <p:cNvSpPr txBox="1"/>
          <p:nvPr/>
        </p:nvSpPr>
        <p:spPr>
          <a:xfrm>
            <a:off x="609600" y="3450877"/>
            <a:ext cx="6572250" cy="857250"/>
          </a:xfrm>
          <a:prstGeom prst="rect">
            <a:avLst/>
          </a:prstGeom>
          <a:noFill/>
        </p:spPr>
        <p:txBody>
          <a:bodyPr wrap="square" lIns="0" tIns="0" rIns="0" bIns="0" anchor="t">
            <a:spAutoFit/>
          </a:bodyPr>
          <a:lstStyle/>
          <a:p>
            <a:pPr algn="l">
              <a:lnSpc>
                <a:spcPts val="2250"/>
              </a:lnSpc>
            </a:pPr>
            <a:r>
              <a:rPr sz="1500" b="0" i="0" u="none">
                <a:solidFill>
                  <a:srgbClr val="A8A29E"/>
                </a:solidFill>
                <a:latin typeface="Space Grotesk"/>
              </a:rPr>
              <a:t>Een cinematografische tragikomedie in 16mm warm-gouden David Hamilton-glow, imaginaire getallen, bankaandelen en een </a:t>
            </a:r>
            <a:r>
              <a:rPr sz="1500" b="0" i="1" u="none">
                <a:solidFill>
                  <a:srgbClr val="A8A29E"/>
                </a:solidFill>
                <a:latin typeface="Space Grotesk"/>
              </a:rPr>
              <a:t>Leslie Knope</a:t>
            </a:r>
            <a:r>
              <a:rPr sz="1500" b="0" i="0" u="none">
                <a:solidFill>
                  <a:srgbClr val="A8A29E"/>
                </a:solidFill>
                <a:latin typeface="Space Grotesk"/>
              </a:rPr>
              <a:t> reality-check.</a:t>
            </a:r>
          </a:p>
        </p:txBody>
      </p:sp>
      <p:sp>
        <p:nvSpPr>
          <p:cNvPr id="8" name="TextBox 7"/>
          <p:cNvSpPr txBox="1"/>
          <p:nvPr/>
        </p:nvSpPr>
        <p:spPr>
          <a:xfrm>
            <a:off x="609600" y="4927252"/>
            <a:ext cx="2428875" cy="152400"/>
          </a:xfrm>
          <a:prstGeom prst="rect">
            <a:avLst/>
          </a:prstGeom>
          <a:noFill/>
        </p:spPr>
        <p:txBody>
          <a:bodyPr wrap="none" lIns="0" tIns="0" rIns="0" bIns="0" anchor="t">
            <a:spAutoFit/>
          </a:bodyPr>
          <a:lstStyle/>
          <a:p>
            <a:pPr algn="l"/>
            <a:r>
              <a:rPr sz="900" b="0" i="0" u="none">
                <a:solidFill>
                  <a:srgbClr val="78716C"/>
                </a:solidFill>
                <a:latin typeface="Space Grotesk"/>
              </a:rPr>
              <a:t>LOCATIES</a:t>
            </a:r>
          </a:p>
        </p:txBody>
      </p:sp>
      <p:sp>
        <p:nvSpPr>
          <p:cNvPr id="9" name="TextBox 8"/>
          <p:cNvSpPr txBox="1"/>
          <p:nvPr/>
        </p:nvSpPr>
        <p:spPr>
          <a:xfrm>
            <a:off x="609600" y="5079652"/>
            <a:ext cx="2428875" cy="200025"/>
          </a:xfrm>
          <a:prstGeom prst="rect">
            <a:avLst/>
          </a:prstGeom>
          <a:noFill/>
        </p:spPr>
        <p:txBody>
          <a:bodyPr wrap="none" lIns="0" tIns="0" rIns="0" bIns="0" anchor="t">
            <a:spAutoFit/>
          </a:bodyPr>
          <a:lstStyle/>
          <a:p>
            <a:pPr algn="l"/>
            <a:r>
              <a:rPr sz="1200" b="0" i="0" u="none">
                <a:solidFill>
                  <a:srgbClr val="E7E5E4"/>
                </a:solidFill>
                <a:latin typeface="Space Grotesk"/>
              </a:rPr>
              <a:t>Florence • Siena • Sorrento</a:t>
            </a:r>
          </a:p>
        </p:txBody>
      </p:sp>
      <p:sp>
        <p:nvSpPr>
          <p:cNvPr id="10" name="TextBox 9"/>
          <p:cNvSpPr txBox="1"/>
          <p:nvPr/>
        </p:nvSpPr>
        <p:spPr>
          <a:xfrm>
            <a:off x="3171825" y="4927252"/>
            <a:ext cx="3119437" cy="152400"/>
          </a:xfrm>
          <a:prstGeom prst="rect">
            <a:avLst/>
          </a:prstGeom>
          <a:noFill/>
        </p:spPr>
        <p:txBody>
          <a:bodyPr wrap="none" lIns="0" tIns="0" rIns="0" bIns="0" anchor="t">
            <a:spAutoFit/>
          </a:bodyPr>
          <a:lstStyle/>
          <a:p>
            <a:pPr algn="l"/>
            <a:r>
              <a:rPr sz="900" b="0" i="0" u="none">
                <a:solidFill>
                  <a:srgbClr val="78716C"/>
                </a:solidFill>
                <a:latin typeface="Space Grotesk"/>
              </a:rPr>
              <a:t>STIJL</a:t>
            </a:r>
          </a:p>
        </p:txBody>
      </p:sp>
      <p:sp>
        <p:nvSpPr>
          <p:cNvPr id="11" name="TextBox 10"/>
          <p:cNvSpPr txBox="1"/>
          <p:nvPr/>
        </p:nvSpPr>
        <p:spPr>
          <a:xfrm>
            <a:off x="3171825" y="5079652"/>
            <a:ext cx="3119437" cy="200025"/>
          </a:xfrm>
          <a:prstGeom prst="rect">
            <a:avLst/>
          </a:prstGeom>
          <a:noFill/>
        </p:spPr>
        <p:txBody>
          <a:bodyPr wrap="none" lIns="0" tIns="0" rIns="0" bIns="0" anchor="t">
            <a:spAutoFit/>
          </a:bodyPr>
          <a:lstStyle/>
          <a:p>
            <a:pPr algn="l"/>
            <a:r>
              <a:rPr sz="1200" b="0" i="0" u="none">
                <a:solidFill>
                  <a:srgbClr val="E7E5E4"/>
                </a:solidFill>
                <a:latin typeface="Space Grotesk"/>
              </a:rPr>
              <a:t>Soft-focus 16mm • 16:00 uur Licht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AF9"/>
        </a:solidFill>
        <a:effectLst/>
      </p:bgPr>
    </p:bg>
    <p:spTree>
      <p:nvGrpSpPr>
        <p:cNvPr id="1" name=""/>
        <p:cNvGrpSpPr/>
        <p:nvPr/>
      </p:nvGrpSpPr>
      <p:grpSpPr>
        <a:xfrm>
          <a:off x="0" y="0"/>
          <a:ext cx="0" cy="0"/>
          <a:chOff x="0" y="0"/>
          <a:chExt cx="0" cy="0"/>
        </a:xfrm>
      </p:grpSpPr>
      <p:sp>
        <p:nvSpPr>
          <p:cNvPr id="2" name="Rounded Rectangle 1"/>
          <p:cNvSpPr/>
          <p:nvPr/>
        </p:nvSpPr>
        <p:spPr>
          <a:xfrm>
            <a:off x="609600" y="2932807"/>
            <a:ext cx="2571750" cy="1782812"/>
          </a:xfrm>
          <a:prstGeom prst="roundRect">
            <a:avLst>
              <a:gd name="adj" fmla="val 4274"/>
            </a:avLst>
          </a:prstGeom>
          <a:solidFill>
            <a:srgbClr val="F5F5F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2"/>
          <p:cNvSpPr/>
          <p:nvPr/>
        </p:nvSpPr>
        <p:spPr>
          <a:xfrm>
            <a:off x="3409950" y="2702421"/>
            <a:ext cx="2571750" cy="2243732"/>
          </a:xfrm>
          <a:prstGeom prst="roundRect">
            <a:avLst>
              <a:gd name="adj" fmla="val 3396"/>
            </a:avLst>
          </a:prstGeom>
          <a:solidFill>
            <a:srgbClr val="F5F5F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ounded Rectangle 3"/>
          <p:cNvSpPr/>
          <p:nvPr/>
        </p:nvSpPr>
        <p:spPr>
          <a:xfrm>
            <a:off x="6210300" y="2808982"/>
            <a:ext cx="2571750" cy="2030462"/>
          </a:xfrm>
          <a:prstGeom prst="roundRect">
            <a:avLst>
              <a:gd name="adj" fmla="val 3752"/>
            </a:avLst>
          </a:prstGeom>
          <a:solidFill>
            <a:srgbClr val="F5F5F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9010650" y="2702421"/>
            <a:ext cx="2571750" cy="2243732"/>
          </a:xfrm>
          <a:prstGeom prst="roundRect">
            <a:avLst>
              <a:gd name="adj" fmla="val 3396"/>
            </a:avLst>
          </a:prstGeom>
          <a:solidFill>
            <a:srgbClr val="F5F5F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609600" y="533400"/>
            <a:ext cx="11582400" cy="409575"/>
          </a:xfrm>
          <a:prstGeom prst="rect">
            <a:avLst/>
          </a:prstGeom>
          <a:noFill/>
        </p:spPr>
        <p:txBody>
          <a:bodyPr wrap="none" lIns="0" tIns="0" rIns="0" bIns="0" anchor="t">
            <a:spAutoFit/>
          </a:bodyPr>
          <a:lstStyle/>
          <a:p>
            <a:pPr algn="l"/>
            <a:r>
              <a:rPr sz="2400" b="1" i="0" u="none">
                <a:solidFill>
                  <a:srgbClr val="1C1917"/>
                </a:solidFill>
                <a:latin typeface="Playfair Display"/>
              </a:rPr>
              <a:t>De 4 Acten van het Storyboard</a:t>
            </a:r>
          </a:p>
        </p:txBody>
      </p:sp>
      <p:sp>
        <p:nvSpPr>
          <p:cNvPr id="7" name="TextBox 6"/>
          <p:cNvSpPr txBox="1"/>
          <p:nvPr/>
        </p:nvSpPr>
        <p:spPr>
          <a:xfrm>
            <a:off x="838200" y="3199507"/>
            <a:ext cx="2643187" cy="171450"/>
          </a:xfrm>
          <a:prstGeom prst="rect">
            <a:avLst/>
          </a:prstGeom>
          <a:noFill/>
        </p:spPr>
        <p:txBody>
          <a:bodyPr wrap="none" lIns="0" tIns="0" rIns="0" bIns="0" anchor="t">
            <a:spAutoFit/>
          </a:bodyPr>
          <a:lstStyle/>
          <a:p>
            <a:pPr algn="l"/>
            <a:r>
              <a:rPr sz="1050" b="1" i="0" u="none">
                <a:solidFill>
                  <a:srgbClr val="0F172A"/>
                </a:solidFill>
                <a:latin typeface="Space Grotesk"/>
              </a:rPr>
              <a:t>ACT 1 • FLORENCE</a:t>
            </a:r>
          </a:p>
        </p:txBody>
      </p:sp>
      <p:sp>
        <p:nvSpPr>
          <p:cNvPr id="8" name="TextBox 7"/>
          <p:cNvSpPr txBox="1"/>
          <p:nvPr/>
        </p:nvSpPr>
        <p:spPr>
          <a:xfrm>
            <a:off x="838200" y="3447157"/>
            <a:ext cx="2775346" cy="247650"/>
          </a:xfrm>
          <a:prstGeom prst="rect">
            <a:avLst/>
          </a:prstGeom>
          <a:noFill/>
        </p:spPr>
        <p:txBody>
          <a:bodyPr wrap="none" lIns="0" tIns="0" rIns="0" bIns="0" anchor="t">
            <a:spAutoFit/>
          </a:bodyPr>
          <a:lstStyle/>
          <a:p>
            <a:pPr algn="l"/>
            <a:r>
              <a:rPr sz="1500" b="1" i="0" u="none">
                <a:solidFill>
                  <a:srgbClr val="1C1917"/>
                </a:solidFill>
                <a:latin typeface="Space Grotesk"/>
              </a:rPr>
              <a:t>Het Opus van Bombelli</a:t>
            </a:r>
          </a:p>
        </p:txBody>
      </p:sp>
      <p:sp>
        <p:nvSpPr>
          <p:cNvPr id="9" name="TextBox 8"/>
          <p:cNvSpPr txBox="1"/>
          <p:nvPr/>
        </p:nvSpPr>
        <p:spPr>
          <a:xfrm>
            <a:off x="838200" y="3809107"/>
            <a:ext cx="2209800" cy="639812"/>
          </a:xfrm>
          <a:prstGeom prst="rect">
            <a:avLst/>
          </a:prstGeom>
          <a:noFill/>
        </p:spPr>
        <p:txBody>
          <a:bodyPr wrap="square" lIns="0" tIns="0" rIns="0" bIns="0" anchor="t">
            <a:spAutoFit/>
          </a:bodyPr>
          <a:lstStyle/>
          <a:p>
            <a:pPr algn="l">
              <a:lnSpc>
                <a:spcPts val="1679"/>
              </a:lnSpc>
            </a:pPr>
            <a:r>
              <a:rPr sz="1200" b="0" i="0" u="none">
                <a:solidFill>
                  <a:srgbClr val="57534E"/>
                </a:solidFill>
                <a:latin typeface="Space Grotesk"/>
              </a:rPr>
              <a:t>Intellectuele zoektocht naar imaginaire getallen onder zonnige Florentijnse bogen.</a:t>
            </a:r>
          </a:p>
        </p:txBody>
      </p:sp>
      <p:sp>
        <p:nvSpPr>
          <p:cNvPr id="10" name="TextBox 9"/>
          <p:cNvSpPr txBox="1"/>
          <p:nvPr/>
        </p:nvSpPr>
        <p:spPr>
          <a:xfrm>
            <a:off x="3638550" y="2969121"/>
            <a:ext cx="2643187" cy="171450"/>
          </a:xfrm>
          <a:prstGeom prst="rect">
            <a:avLst/>
          </a:prstGeom>
          <a:noFill/>
        </p:spPr>
        <p:txBody>
          <a:bodyPr wrap="none" lIns="0" tIns="0" rIns="0" bIns="0" anchor="t">
            <a:spAutoFit/>
          </a:bodyPr>
          <a:lstStyle/>
          <a:p>
            <a:pPr algn="l"/>
            <a:r>
              <a:rPr sz="1050" b="1" i="0" u="none">
                <a:solidFill>
                  <a:srgbClr val="0F172A"/>
                </a:solidFill>
                <a:latin typeface="Space Grotesk"/>
              </a:rPr>
              <a:t>ACT 2 • SIENA</a:t>
            </a:r>
          </a:p>
        </p:txBody>
      </p:sp>
      <p:sp>
        <p:nvSpPr>
          <p:cNvPr id="11" name="TextBox 10"/>
          <p:cNvSpPr txBox="1"/>
          <p:nvPr/>
        </p:nvSpPr>
        <p:spPr>
          <a:xfrm>
            <a:off x="3638550" y="3216771"/>
            <a:ext cx="2320290" cy="495300"/>
          </a:xfrm>
          <a:prstGeom prst="rect">
            <a:avLst/>
          </a:prstGeom>
          <a:noFill/>
        </p:spPr>
        <p:txBody>
          <a:bodyPr wrap="square" lIns="0" tIns="0" rIns="0" bIns="0" anchor="t">
            <a:spAutoFit/>
          </a:bodyPr>
          <a:lstStyle/>
          <a:p>
            <a:pPr algn="l"/>
            <a:r>
              <a:rPr sz="1500" b="1" i="0" u="none">
                <a:solidFill>
                  <a:srgbClr val="1C1917"/>
                </a:solidFill>
                <a:latin typeface="Space Grotesk"/>
              </a:rPr>
              <a:t>De BMPS Aandeelhouder</a:t>
            </a:r>
          </a:p>
        </p:txBody>
      </p:sp>
      <p:sp>
        <p:nvSpPr>
          <p:cNvPr id="12" name="TextBox 11"/>
          <p:cNvSpPr txBox="1"/>
          <p:nvPr/>
        </p:nvSpPr>
        <p:spPr>
          <a:xfrm>
            <a:off x="3638550" y="3826371"/>
            <a:ext cx="2209800" cy="853082"/>
          </a:xfrm>
          <a:prstGeom prst="rect">
            <a:avLst/>
          </a:prstGeom>
          <a:noFill/>
        </p:spPr>
        <p:txBody>
          <a:bodyPr wrap="square" lIns="0" tIns="0" rIns="0" bIns="0" anchor="t">
            <a:spAutoFit/>
          </a:bodyPr>
          <a:lstStyle/>
          <a:p>
            <a:pPr algn="l">
              <a:lnSpc>
                <a:spcPts val="1679"/>
              </a:lnSpc>
            </a:pPr>
            <a:r>
              <a:rPr sz="1200" b="0" i="0" u="none">
                <a:solidFill>
                  <a:srgbClr val="57534E"/>
                </a:solidFill>
                <a:latin typeface="Space Grotesk"/>
              </a:rPr>
              <a:t>Inspectie van Palazzo Salimbeni als 'medeeigenaar' van de oudste bank ter wereld.</a:t>
            </a:r>
          </a:p>
        </p:txBody>
      </p:sp>
      <p:sp>
        <p:nvSpPr>
          <p:cNvPr id="13" name="TextBox 12"/>
          <p:cNvSpPr txBox="1"/>
          <p:nvPr/>
        </p:nvSpPr>
        <p:spPr>
          <a:xfrm>
            <a:off x="6438900" y="3075682"/>
            <a:ext cx="2643187" cy="171450"/>
          </a:xfrm>
          <a:prstGeom prst="rect">
            <a:avLst/>
          </a:prstGeom>
          <a:noFill/>
        </p:spPr>
        <p:txBody>
          <a:bodyPr wrap="none" lIns="0" tIns="0" rIns="0" bIns="0" anchor="t">
            <a:spAutoFit/>
          </a:bodyPr>
          <a:lstStyle/>
          <a:p>
            <a:pPr algn="l"/>
            <a:r>
              <a:rPr sz="1050" b="1" i="0" u="none">
                <a:solidFill>
                  <a:srgbClr val="0F172A"/>
                </a:solidFill>
                <a:latin typeface="Space Grotesk"/>
              </a:rPr>
              <a:t>ACT 3 • SORRENTO</a:t>
            </a:r>
          </a:p>
        </p:txBody>
      </p:sp>
      <p:sp>
        <p:nvSpPr>
          <p:cNvPr id="14" name="TextBox 13"/>
          <p:cNvSpPr txBox="1"/>
          <p:nvPr/>
        </p:nvSpPr>
        <p:spPr>
          <a:xfrm>
            <a:off x="6438900" y="3323332"/>
            <a:ext cx="2320290" cy="495300"/>
          </a:xfrm>
          <a:prstGeom prst="rect">
            <a:avLst/>
          </a:prstGeom>
          <a:noFill/>
        </p:spPr>
        <p:txBody>
          <a:bodyPr wrap="square" lIns="0" tIns="0" rIns="0" bIns="0" anchor="t">
            <a:spAutoFit/>
          </a:bodyPr>
          <a:lstStyle/>
          <a:p>
            <a:pPr algn="l"/>
            <a:r>
              <a:rPr sz="1500" b="1" i="0" u="none">
                <a:solidFill>
                  <a:srgbClr val="1C1917"/>
                </a:solidFill>
                <a:latin typeface="Space Grotesk"/>
              </a:rPr>
              <a:t>De Bohémiën Flashback</a:t>
            </a:r>
          </a:p>
        </p:txBody>
      </p:sp>
      <p:sp>
        <p:nvSpPr>
          <p:cNvPr id="15" name="TextBox 14"/>
          <p:cNvSpPr txBox="1"/>
          <p:nvPr/>
        </p:nvSpPr>
        <p:spPr>
          <a:xfrm>
            <a:off x="6438900" y="3932932"/>
            <a:ext cx="2209800" cy="639812"/>
          </a:xfrm>
          <a:prstGeom prst="rect">
            <a:avLst/>
          </a:prstGeom>
          <a:noFill/>
        </p:spPr>
        <p:txBody>
          <a:bodyPr wrap="square" lIns="0" tIns="0" rIns="0" bIns="0" anchor="t">
            <a:spAutoFit/>
          </a:bodyPr>
          <a:lstStyle/>
          <a:p>
            <a:pPr algn="l">
              <a:lnSpc>
                <a:spcPts val="1679"/>
              </a:lnSpc>
            </a:pPr>
            <a:r>
              <a:rPr sz="1200" b="0" i="0" u="none">
                <a:solidFill>
                  <a:srgbClr val="57534E"/>
                </a:solidFill>
                <a:latin typeface="Space Grotesk"/>
              </a:rPr>
              <a:t>Sensuele, lome herinnering aan de Amalfikust: 18 vs 16, </a:t>
            </a:r>
            <a:r>
              <a:rPr sz="1200" b="0" i="1" u="none">
                <a:solidFill>
                  <a:srgbClr val="57534E"/>
                </a:solidFill>
                <a:latin typeface="Space Grotesk"/>
              </a:rPr>
              <a:t>sealed with a smile</a:t>
            </a:r>
            <a:r>
              <a:rPr sz="1200" b="0" i="0" u="none">
                <a:solidFill>
                  <a:srgbClr val="57534E"/>
                </a:solidFill>
                <a:latin typeface="Space Grotesk"/>
              </a:rPr>
              <a:t>.</a:t>
            </a:r>
          </a:p>
        </p:txBody>
      </p:sp>
      <p:sp>
        <p:nvSpPr>
          <p:cNvPr id="16" name="TextBox 15"/>
          <p:cNvSpPr txBox="1"/>
          <p:nvPr/>
        </p:nvSpPr>
        <p:spPr>
          <a:xfrm>
            <a:off x="9239250" y="2969121"/>
            <a:ext cx="2643187" cy="171450"/>
          </a:xfrm>
          <a:prstGeom prst="rect">
            <a:avLst/>
          </a:prstGeom>
          <a:noFill/>
        </p:spPr>
        <p:txBody>
          <a:bodyPr wrap="none" lIns="0" tIns="0" rIns="0" bIns="0" anchor="t">
            <a:spAutoFit/>
          </a:bodyPr>
          <a:lstStyle/>
          <a:p>
            <a:pPr algn="l"/>
            <a:r>
              <a:rPr sz="1050" b="1" i="0" u="none">
                <a:solidFill>
                  <a:srgbClr val="B45309"/>
                </a:solidFill>
                <a:latin typeface="Space Grotesk"/>
              </a:rPr>
              <a:t>ACT 4 • REALITY</a:t>
            </a:r>
          </a:p>
        </p:txBody>
      </p:sp>
      <p:sp>
        <p:nvSpPr>
          <p:cNvPr id="17" name="TextBox 16"/>
          <p:cNvSpPr txBox="1"/>
          <p:nvPr/>
        </p:nvSpPr>
        <p:spPr>
          <a:xfrm>
            <a:off x="9239250" y="3216771"/>
            <a:ext cx="2320290" cy="495300"/>
          </a:xfrm>
          <a:prstGeom prst="rect">
            <a:avLst/>
          </a:prstGeom>
          <a:noFill/>
        </p:spPr>
        <p:txBody>
          <a:bodyPr wrap="square" lIns="0" tIns="0" rIns="0" bIns="0" anchor="t">
            <a:spAutoFit/>
          </a:bodyPr>
          <a:lstStyle/>
          <a:p>
            <a:pPr algn="l"/>
            <a:r>
              <a:rPr sz="1500" b="1" i="0" u="none">
                <a:solidFill>
                  <a:srgbClr val="1C1917"/>
                </a:solidFill>
                <a:latin typeface="Space Grotesk"/>
              </a:rPr>
              <a:t>De Knope Reality-Check</a:t>
            </a:r>
          </a:p>
        </p:txBody>
      </p:sp>
      <p:sp>
        <p:nvSpPr>
          <p:cNvPr id="18" name="TextBox 17"/>
          <p:cNvSpPr txBox="1"/>
          <p:nvPr/>
        </p:nvSpPr>
        <p:spPr>
          <a:xfrm>
            <a:off x="9239250" y="3826371"/>
            <a:ext cx="2209800" cy="853082"/>
          </a:xfrm>
          <a:prstGeom prst="rect">
            <a:avLst/>
          </a:prstGeom>
          <a:noFill/>
        </p:spPr>
        <p:txBody>
          <a:bodyPr wrap="square" lIns="0" tIns="0" rIns="0" bIns="0" anchor="t">
            <a:spAutoFit/>
          </a:bodyPr>
          <a:lstStyle/>
          <a:p>
            <a:pPr algn="l">
              <a:lnSpc>
                <a:spcPts val="1679"/>
              </a:lnSpc>
            </a:pPr>
            <a:r>
              <a:rPr sz="1200" b="0" i="1" u="none">
                <a:solidFill>
                  <a:srgbClr val="57534E"/>
                </a:solidFill>
                <a:latin typeface="Space Grotesk"/>
              </a:rPr>
              <a:t>Hard cut</a:t>
            </a:r>
            <a:r>
              <a:rPr sz="1200" b="0" i="0" u="none">
                <a:solidFill>
                  <a:srgbClr val="57534E"/>
                </a:solidFill>
                <a:latin typeface="Space Grotesk"/>
              </a:rPr>
              <a:t> naar een starend figuur op een parkbankje met verwarde voorbijgangers.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ounded Rectangle 1"/>
          <p:cNvSpPr/>
          <p:nvPr/>
        </p:nvSpPr>
        <p:spPr>
          <a:xfrm>
            <a:off x="609600" y="2681287"/>
            <a:ext cx="5334000" cy="2457450"/>
          </a:xfrm>
          <a:prstGeom prst="roundRect">
            <a:avLst>
              <a:gd name="adj" fmla="val 4651"/>
            </a:avLst>
          </a:prstGeom>
          <a:solidFill>
            <a:srgbClr val="FAFAF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2"/>
          <p:cNvSpPr/>
          <p:nvPr/>
        </p:nvSpPr>
        <p:spPr>
          <a:xfrm>
            <a:off x="6248400" y="2681287"/>
            <a:ext cx="5334000" cy="2457450"/>
          </a:xfrm>
          <a:prstGeom prst="roundRect">
            <a:avLst>
              <a:gd name="adj" fmla="val 4651"/>
            </a:avLst>
          </a:prstGeom>
          <a:solidFill>
            <a:srgbClr val="FAFAF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609600" y="2681287"/>
            <a:ext cx="38100" cy="2457450"/>
          </a:xfrm>
          <a:prstGeom prst="rect">
            <a:avLst/>
          </a:prstGeom>
          <a:solidFill>
            <a:srgbClr val="D9770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952500" y="4243387"/>
            <a:ext cx="4686300" cy="590550"/>
          </a:xfrm>
          <a:prstGeom prst="roundRect">
            <a:avLst>
              <a:gd name="adj" fmla="val 9677"/>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6248400" y="2681287"/>
            <a:ext cx="38100" cy="2457450"/>
          </a:xfrm>
          <a:prstGeom prst="rect">
            <a:avLst/>
          </a:prstGeom>
          <a:solidFill>
            <a:srgbClr val="D9770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ounded Rectangle 6"/>
          <p:cNvSpPr/>
          <p:nvPr/>
        </p:nvSpPr>
        <p:spPr>
          <a:xfrm>
            <a:off x="6591300" y="4243387"/>
            <a:ext cx="4686300" cy="590550"/>
          </a:xfrm>
          <a:prstGeom prst="roundRect">
            <a:avLst>
              <a:gd name="adj" fmla="val 9677"/>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4581525" y="2986087"/>
            <a:ext cx="1057275" cy="228600"/>
          </a:xfrm>
          <a:prstGeom prst="roundRect">
            <a:avLst>
              <a:gd name="adj" fmla="val 16666"/>
            </a:avLst>
          </a:prstGeom>
          <a:solidFill>
            <a:srgbClr val="FEF3C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10582275" y="2986087"/>
            <a:ext cx="695325" cy="228600"/>
          </a:xfrm>
          <a:prstGeom prst="roundRect">
            <a:avLst>
              <a:gd name="adj" fmla="val 16666"/>
            </a:avLst>
          </a:prstGeom>
          <a:solidFill>
            <a:srgbClr val="FEF3C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09600" y="457200"/>
            <a:ext cx="11582400" cy="171450"/>
          </a:xfrm>
          <a:prstGeom prst="rect">
            <a:avLst/>
          </a:prstGeom>
          <a:noFill/>
        </p:spPr>
        <p:txBody>
          <a:bodyPr wrap="none" lIns="0" tIns="0" rIns="0" bIns="0" anchor="t">
            <a:spAutoFit/>
          </a:bodyPr>
          <a:lstStyle/>
          <a:p>
            <a:pPr algn="l"/>
            <a:r>
              <a:rPr sz="1050" b="1" i="0" u="none">
                <a:solidFill>
                  <a:srgbClr val="D97706"/>
                </a:solidFill>
                <a:latin typeface="Space Grotesk"/>
              </a:rPr>
              <a:t>ACT 1: FLORENCE</a:t>
            </a:r>
          </a:p>
        </p:txBody>
      </p:sp>
      <p:sp>
        <p:nvSpPr>
          <p:cNvPr id="11" name="TextBox 10"/>
          <p:cNvSpPr txBox="1"/>
          <p:nvPr/>
        </p:nvSpPr>
        <p:spPr>
          <a:xfrm>
            <a:off x="609600" y="704850"/>
            <a:ext cx="11582400" cy="409575"/>
          </a:xfrm>
          <a:prstGeom prst="rect">
            <a:avLst/>
          </a:prstGeom>
          <a:noFill/>
        </p:spPr>
        <p:txBody>
          <a:bodyPr wrap="none" lIns="0" tIns="0" rIns="0" bIns="0" anchor="t">
            <a:spAutoFit/>
          </a:bodyPr>
          <a:lstStyle/>
          <a:p>
            <a:pPr algn="l"/>
            <a:r>
              <a:rPr sz="2400" b="1" i="0" u="none">
                <a:solidFill>
                  <a:srgbClr val="1C1917"/>
                </a:solidFill>
                <a:latin typeface="Playfair Display"/>
              </a:rPr>
              <a:t>Shot 1 &amp; 2 • De Geest van Rafael Bombelli</a:t>
            </a:r>
          </a:p>
        </p:txBody>
      </p:sp>
      <p:sp>
        <p:nvSpPr>
          <p:cNvPr id="12" name="TextBox 11"/>
          <p:cNvSpPr txBox="1"/>
          <p:nvPr/>
        </p:nvSpPr>
        <p:spPr>
          <a:xfrm>
            <a:off x="952500" y="3367087"/>
            <a:ext cx="4781550" cy="685800"/>
          </a:xfrm>
          <a:prstGeom prst="rect">
            <a:avLst/>
          </a:prstGeom>
          <a:noFill/>
        </p:spPr>
        <p:txBody>
          <a:bodyPr wrap="square" lIns="0" tIns="0" rIns="0" bIns="0" anchor="t">
            <a:spAutoFit/>
          </a:bodyPr>
          <a:lstStyle/>
          <a:p>
            <a:pPr algn="l">
              <a:lnSpc>
                <a:spcPts val="1800"/>
              </a:lnSpc>
            </a:pPr>
            <a:r>
              <a:rPr sz="1200" b="1" i="0" u="none">
                <a:solidFill>
                  <a:srgbClr val="44403C"/>
                </a:solidFill>
                <a:latin typeface="Space Grotesk"/>
              </a:rPr>
              <a:t>Visueel:</a:t>
            </a:r>
            <a:r>
              <a:rPr sz="1200" b="0" i="0" u="none">
                <a:solidFill>
                  <a:srgbClr val="44403C"/>
                </a:solidFill>
                <a:latin typeface="Space Grotesk"/>
              </a:rPr>
              <a:t> Tegenlicht shot door een smalle steeg nabij San Lorenzo. Zwevende stofdeeltjes in de warme gouden lichtstraal. Soft-focus 16mm ruis.</a:t>
            </a:r>
          </a:p>
        </p:txBody>
      </p:sp>
      <p:sp>
        <p:nvSpPr>
          <p:cNvPr id="13" name="TextBox 12"/>
          <p:cNvSpPr txBox="1"/>
          <p:nvPr/>
        </p:nvSpPr>
        <p:spPr>
          <a:xfrm>
            <a:off x="1104900" y="4357687"/>
            <a:ext cx="4476750" cy="361950"/>
          </a:xfrm>
          <a:prstGeom prst="rect">
            <a:avLst/>
          </a:prstGeom>
          <a:noFill/>
        </p:spPr>
        <p:txBody>
          <a:bodyPr wrap="square" lIns="0" tIns="0" rIns="0" bIns="0" anchor="t">
            <a:spAutoFit/>
          </a:bodyPr>
          <a:lstStyle/>
          <a:p>
            <a:pPr algn="l"/>
            <a:r>
              <a:rPr sz="1125" b="0" i="1" u="none">
                <a:solidFill>
                  <a:srgbClr val="78716C"/>
                </a:solidFill>
                <a:latin typeface="Space Grotesk"/>
              </a:rPr>
              <a:t>VO (Droog Hollands): "In het universum van de wiskunde is de NVvW al sinds 1925 de officiële huisbaas van de logica..."</a:t>
            </a:r>
          </a:p>
        </p:txBody>
      </p:sp>
      <p:sp>
        <p:nvSpPr>
          <p:cNvPr id="14" name="TextBox 13"/>
          <p:cNvSpPr txBox="1"/>
          <p:nvPr/>
        </p:nvSpPr>
        <p:spPr>
          <a:xfrm>
            <a:off x="6591300" y="3367087"/>
            <a:ext cx="4781550" cy="685800"/>
          </a:xfrm>
          <a:prstGeom prst="rect">
            <a:avLst/>
          </a:prstGeom>
          <a:noFill/>
        </p:spPr>
        <p:txBody>
          <a:bodyPr wrap="square" lIns="0" tIns="0" rIns="0" bIns="0" anchor="t">
            <a:spAutoFit/>
          </a:bodyPr>
          <a:lstStyle/>
          <a:p>
            <a:pPr algn="l">
              <a:lnSpc>
                <a:spcPts val="1800"/>
              </a:lnSpc>
            </a:pPr>
            <a:r>
              <a:rPr sz="1200" b="1" i="0" u="none">
                <a:solidFill>
                  <a:srgbClr val="44403C"/>
                </a:solidFill>
                <a:latin typeface="Space Grotesk"/>
              </a:rPr>
              <a:t>Visueel:</a:t>
            </a:r>
            <a:r>
              <a:rPr sz="1200" b="0" i="0" u="none">
                <a:solidFill>
                  <a:srgbClr val="44403C"/>
                </a:solidFill>
                <a:latin typeface="Space Grotesk"/>
              </a:rPr>
              <a:t> Extreme close-up van een oud manuscript waar de schaduw van een hand over trekt. Formule $\sqrt{-1}$ vangt de laatste zoninval.</a:t>
            </a:r>
          </a:p>
        </p:txBody>
      </p:sp>
      <p:sp>
        <p:nvSpPr>
          <p:cNvPr id="15" name="TextBox 14"/>
          <p:cNvSpPr txBox="1"/>
          <p:nvPr/>
        </p:nvSpPr>
        <p:spPr>
          <a:xfrm>
            <a:off x="6743700" y="4357687"/>
            <a:ext cx="4476750" cy="361950"/>
          </a:xfrm>
          <a:prstGeom prst="rect">
            <a:avLst/>
          </a:prstGeom>
          <a:noFill/>
        </p:spPr>
        <p:txBody>
          <a:bodyPr wrap="square" lIns="0" tIns="0" rIns="0" bIns="0" anchor="t">
            <a:spAutoFit/>
          </a:bodyPr>
          <a:lstStyle/>
          <a:p>
            <a:pPr algn="l"/>
            <a:r>
              <a:rPr sz="1125" b="0" i="1" u="none">
                <a:solidFill>
                  <a:srgbClr val="78716C"/>
                </a:solidFill>
                <a:latin typeface="Space Grotesk"/>
              </a:rPr>
              <a:t>VO (Droog Hollands): "...terwijl de VVWL pas later de sleutels van de imaginaire gangen overnam als waakzame conciërge."</a:t>
            </a:r>
          </a:p>
        </p:txBody>
      </p:sp>
      <p:sp>
        <p:nvSpPr>
          <p:cNvPr id="16" name="TextBox 15"/>
          <p:cNvSpPr txBox="1"/>
          <p:nvPr/>
        </p:nvSpPr>
        <p:spPr>
          <a:xfrm>
            <a:off x="952500" y="2990850"/>
            <a:ext cx="3059906" cy="219075"/>
          </a:xfrm>
          <a:prstGeom prst="rect">
            <a:avLst/>
          </a:prstGeom>
          <a:noFill/>
        </p:spPr>
        <p:txBody>
          <a:bodyPr wrap="none" lIns="0" tIns="0" rIns="0" bIns="0" anchor="t">
            <a:spAutoFit/>
          </a:bodyPr>
          <a:lstStyle/>
          <a:p>
            <a:pPr algn="l"/>
            <a:r>
              <a:rPr sz="1350" b="1" i="0" u="none">
                <a:solidFill>
                  <a:srgbClr val="1C1917"/>
                </a:solidFill>
                <a:latin typeface="Space Grotesk"/>
              </a:rPr>
              <a:t>SHOT 1: Steegjes van Florence</a:t>
            </a:r>
          </a:p>
        </p:txBody>
      </p:sp>
      <p:sp>
        <p:nvSpPr>
          <p:cNvPr id="17" name="TextBox 16"/>
          <p:cNvSpPr txBox="1"/>
          <p:nvPr/>
        </p:nvSpPr>
        <p:spPr>
          <a:xfrm>
            <a:off x="4657725" y="3024187"/>
            <a:ext cx="1000125" cy="152400"/>
          </a:xfrm>
          <a:prstGeom prst="rect">
            <a:avLst/>
          </a:prstGeom>
          <a:noFill/>
        </p:spPr>
        <p:txBody>
          <a:bodyPr wrap="square" lIns="0" tIns="0" rIns="0" bIns="0" anchor="t">
            <a:spAutoFit/>
          </a:bodyPr>
          <a:lstStyle/>
          <a:p>
            <a:pPr algn="l"/>
            <a:r>
              <a:rPr sz="900" b="1" i="0" u="none">
                <a:solidFill>
                  <a:srgbClr val="B45309"/>
                </a:solidFill>
                <a:latin typeface="Space Grotesk"/>
              </a:rPr>
              <a:t>16:00 UUR LIGHT</a:t>
            </a:r>
          </a:p>
        </p:txBody>
      </p:sp>
      <p:sp>
        <p:nvSpPr>
          <p:cNvPr id="18" name="TextBox 17"/>
          <p:cNvSpPr txBox="1"/>
          <p:nvPr/>
        </p:nvSpPr>
        <p:spPr>
          <a:xfrm>
            <a:off x="6591300" y="2990850"/>
            <a:ext cx="2500312" cy="219075"/>
          </a:xfrm>
          <a:prstGeom prst="rect">
            <a:avLst/>
          </a:prstGeom>
          <a:noFill/>
        </p:spPr>
        <p:txBody>
          <a:bodyPr wrap="none" lIns="0" tIns="0" rIns="0" bIns="0" anchor="t">
            <a:spAutoFit/>
          </a:bodyPr>
          <a:lstStyle/>
          <a:p>
            <a:pPr algn="l"/>
            <a:r>
              <a:rPr sz="1350" b="1" i="0" u="none">
                <a:solidFill>
                  <a:srgbClr val="1C1917"/>
                </a:solidFill>
                <a:latin typeface="Space Grotesk"/>
              </a:rPr>
              <a:t>SHOT 2: Perkament &amp; $i$</a:t>
            </a:r>
          </a:p>
        </p:txBody>
      </p:sp>
      <p:sp>
        <p:nvSpPr>
          <p:cNvPr id="19" name="TextBox 18"/>
          <p:cNvSpPr txBox="1"/>
          <p:nvPr/>
        </p:nvSpPr>
        <p:spPr>
          <a:xfrm>
            <a:off x="10658475" y="3024187"/>
            <a:ext cx="638175" cy="152400"/>
          </a:xfrm>
          <a:prstGeom prst="rect">
            <a:avLst/>
          </a:prstGeom>
          <a:noFill/>
        </p:spPr>
        <p:txBody>
          <a:bodyPr wrap="square" lIns="0" tIns="0" rIns="0" bIns="0" anchor="t">
            <a:spAutoFit/>
          </a:bodyPr>
          <a:lstStyle/>
          <a:p>
            <a:pPr algn="l"/>
            <a:r>
              <a:rPr sz="900" b="1" i="0" u="none">
                <a:solidFill>
                  <a:srgbClr val="B45309"/>
                </a:solidFill>
                <a:latin typeface="Space Grotesk"/>
              </a:rPr>
              <a:t>CLOSE-UP</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ounded Rectangle 1"/>
          <p:cNvSpPr/>
          <p:nvPr/>
        </p:nvSpPr>
        <p:spPr>
          <a:xfrm>
            <a:off x="609600" y="2590800"/>
            <a:ext cx="5334000" cy="2638425"/>
          </a:xfrm>
          <a:prstGeom prst="roundRect">
            <a:avLst>
              <a:gd name="adj" fmla="val 4332"/>
            </a:avLst>
          </a:prstGeom>
          <a:solidFill>
            <a:srgbClr val="FAFAF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2"/>
          <p:cNvSpPr/>
          <p:nvPr/>
        </p:nvSpPr>
        <p:spPr>
          <a:xfrm>
            <a:off x="6248400" y="2681287"/>
            <a:ext cx="5334000" cy="2457450"/>
          </a:xfrm>
          <a:prstGeom prst="roundRect">
            <a:avLst>
              <a:gd name="adj" fmla="val 4651"/>
            </a:avLst>
          </a:prstGeom>
          <a:solidFill>
            <a:srgbClr val="FAFAF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609600" y="2590800"/>
            <a:ext cx="38100" cy="2638425"/>
          </a:xfrm>
          <a:prstGeom prst="rect">
            <a:avLst/>
          </a:prstGeom>
          <a:solidFill>
            <a:srgbClr val="D9770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952500" y="4152900"/>
            <a:ext cx="4686300" cy="771525"/>
          </a:xfrm>
          <a:prstGeom prst="roundRect">
            <a:avLst>
              <a:gd name="adj" fmla="val 7407"/>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6248400" y="2681287"/>
            <a:ext cx="38100" cy="2457450"/>
          </a:xfrm>
          <a:prstGeom prst="rect">
            <a:avLst/>
          </a:prstGeom>
          <a:solidFill>
            <a:srgbClr val="D9770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ounded Rectangle 6"/>
          <p:cNvSpPr/>
          <p:nvPr/>
        </p:nvSpPr>
        <p:spPr>
          <a:xfrm>
            <a:off x="6591300" y="4243387"/>
            <a:ext cx="4686300" cy="590550"/>
          </a:xfrm>
          <a:prstGeom prst="roundRect">
            <a:avLst>
              <a:gd name="adj" fmla="val 9677"/>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4819650" y="2895600"/>
            <a:ext cx="819150" cy="228600"/>
          </a:xfrm>
          <a:prstGeom prst="roundRect">
            <a:avLst>
              <a:gd name="adj" fmla="val 16666"/>
            </a:avLst>
          </a:prstGeom>
          <a:solidFill>
            <a:srgbClr val="FEF3C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10258425" y="2986087"/>
            <a:ext cx="1019175" cy="228600"/>
          </a:xfrm>
          <a:prstGeom prst="roundRect">
            <a:avLst>
              <a:gd name="adj" fmla="val 16666"/>
            </a:avLst>
          </a:prstGeom>
          <a:solidFill>
            <a:srgbClr val="FEF3C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09600" y="457200"/>
            <a:ext cx="11582400" cy="171450"/>
          </a:xfrm>
          <a:prstGeom prst="rect">
            <a:avLst/>
          </a:prstGeom>
          <a:noFill/>
        </p:spPr>
        <p:txBody>
          <a:bodyPr wrap="none" lIns="0" tIns="0" rIns="0" bIns="0" anchor="t">
            <a:spAutoFit/>
          </a:bodyPr>
          <a:lstStyle/>
          <a:p>
            <a:pPr algn="l"/>
            <a:r>
              <a:rPr sz="1050" b="1" i="0" u="none">
                <a:solidFill>
                  <a:srgbClr val="D97706"/>
                </a:solidFill>
                <a:latin typeface="Space Grotesk"/>
              </a:rPr>
              <a:t>ACT 2: SIENA</a:t>
            </a:r>
          </a:p>
        </p:txBody>
      </p:sp>
      <p:sp>
        <p:nvSpPr>
          <p:cNvPr id="11" name="TextBox 10"/>
          <p:cNvSpPr txBox="1"/>
          <p:nvPr/>
        </p:nvSpPr>
        <p:spPr>
          <a:xfrm>
            <a:off x="609600" y="704850"/>
            <a:ext cx="11582400" cy="409575"/>
          </a:xfrm>
          <a:prstGeom prst="rect">
            <a:avLst/>
          </a:prstGeom>
          <a:noFill/>
        </p:spPr>
        <p:txBody>
          <a:bodyPr wrap="none" lIns="0" tIns="0" rIns="0" bIns="0" anchor="t">
            <a:spAutoFit/>
          </a:bodyPr>
          <a:lstStyle/>
          <a:p>
            <a:pPr algn="l"/>
            <a:r>
              <a:rPr sz="2400" b="1" i="0" u="none">
                <a:solidFill>
                  <a:srgbClr val="1C1917"/>
                </a:solidFill>
                <a:latin typeface="Playfair Display"/>
              </a:rPr>
              <a:t>Shot 3 &amp; 4 • De BMPS Aandeelhouder</a:t>
            </a:r>
          </a:p>
        </p:txBody>
      </p:sp>
      <p:sp>
        <p:nvSpPr>
          <p:cNvPr id="12" name="TextBox 11"/>
          <p:cNvSpPr txBox="1"/>
          <p:nvPr/>
        </p:nvSpPr>
        <p:spPr>
          <a:xfrm>
            <a:off x="952500" y="3276600"/>
            <a:ext cx="4781550" cy="685800"/>
          </a:xfrm>
          <a:prstGeom prst="rect">
            <a:avLst/>
          </a:prstGeom>
          <a:noFill/>
        </p:spPr>
        <p:txBody>
          <a:bodyPr wrap="square" lIns="0" tIns="0" rIns="0" bIns="0" anchor="t">
            <a:spAutoFit/>
          </a:bodyPr>
          <a:lstStyle/>
          <a:p>
            <a:pPr algn="l">
              <a:lnSpc>
                <a:spcPts val="1800"/>
              </a:lnSpc>
            </a:pPr>
            <a:r>
              <a:rPr sz="1200" b="1" i="0" u="none">
                <a:solidFill>
                  <a:srgbClr val="44403C"/>
                </a:solidFill>
                <a:latin typeface="Space Grotesk"/>
              </a:rPr>
              <a:t>Visueel:</a:t>
            </a:r>
            <a:r>
              <a:rPr sz="1200" b="0" i="0" u="none">
                <a:solidFill>
                  <a:srgbClr val="44403C"/>
                </a:solidFill>
                <a:latin typeface="Space Grotesk"/>
              </a:rPr>
              <a:t> Het gotische bankhoofdkantoor van BMPS (anno 1472). Lage camera-hoek. Warm oranje baksteen tegen een diepblauwe namiddagslucht.</a:t>
            </a:r>
          </a:p>
        </p:txBody>
      </p:sp>
      <p:sp>
        <p:nvSpPr>
          <p:cNvPr id="13" name="TextBox 12"/>
          <p:cNvSpPr txBox="1"/>
          <p:nvPr/>
        </p:nvSpPr>
        <p:spPr>
          <a:xfrm>
            <a:off x="1104900" y="4267200"/>
            <a:ext cx="4476750" cy="542925"/>
          </a:xfrm>
          <a:prstGeom prst="rect">
            <a:avLst/>
          </a:prstGeom>
          <a:noFill/>
        </p:spPr>
        <p:txBody>
          <a:bodyPr wrap="square" lIns="0" tIns="0" rIns="0" bIns="0" anchor="t">
            <a:spAutoFit/>
          </a:bodyPr>
          <a:lstStyle/>
          <a:p>
            <a:pPr algn="l"/>
            <a:r>
              <a:rPr sz="1125" b="0" i="1" u="none">
                <a:solidFill>
                  <a:srgbClr val="78716C"/>
                </a:solidFill>
                <a:latin typeface="Space Grotesk"/>
              </a:rPr>
              <a:t>VO: "Als klein-aandeelhouder wandel je hier niet als toerist, maar als trotse medeeigenaar van vijf eeuwen Italiaans creditrisico..."</a:t>
            </a:r>
          </a:p>
        </p:txBody>
      </p:sp>
      <p:sp>
        <p:nvSpPr>
          <p:cNvPr id="14" name="TextBox 13"/>
          <p:cNvSpPr txBox="1"/>
          <p:nvPr/>
        </p:nvSpPr>
        <p:spPr>
          <a:xfrm>
            <a:off x="6591300" y="3367087"/>
            <a:ext cx="4781550" cy="685800"/>
          </a:xfrm>
          <a:prstGeom prst="rect">
            <a:avLst/>
          </a:prstGeom>
          <a:noFill/>
        </p:spPr>
        <p:txBody>
          <a:bodyPr wrap="square" lIns="0" tIns="0" rIns="0" bIns="0" anchor="t">
            <a:spAutoFit/>
          </a:bodyPr>
          <a:lstStyle/>
          <a:p>
            <a:pPr algn="l">
              <a:lnSpc>
                <a:spcPts val="1800"/>
              </a:lnSpc>
            </a:pPr>
            <a:r>
              <a:rPr sz="1200" b="1" i="0" u="none">
                <a:solidFill>
                  <a:srgbClr val="44403C"/>
                </a:solidFill>
                <a:latin typeface="Space Grotesk"/>
              </a:rPr>
              <a:t>Visueel:</a:t>
            </a:r>
            <a:r>
              <a:rPr sz="1200" b="0" i="0" u="none">
                <a:solidFill>
                  <a:srgbClr val="44403C"/>
                </a:solidFill>
                <a:latin typeface="Space Grotesk"/>
              </a:rPr>
              <a:t> Trage stochastische wandeling over de schelpvormige Piazza. Lange, schuine schaduwen. Dromerige Hamilton-lensflare in de hoek.</a:t>
            </a:r>
          </a:p>
        </p:txBody>
      </p:sp>
      <p:sp>
        <p:nvSpPr>
          <p:cNvPr id="15" name="TextBox 14"/>
          <p:cNvSpPr txBox="1"/>
          <p:nvPr/>
        </p:nvSpPr>
        <p:spPr>
          <a:xfrm>
            <a:off x="6743700" y="4357687"/>
            <a:ext cx="4476750" cy="361950"/>
          </a:xfrm>
          <a:prstGeom prst="rect">
            <a:avLst/>
          </a:prstGeom>
          <a:noFill/>
        </p:spPr>
        <p:txBody>
          <a:bodyPr wrap="square" lIns="0" tIns="0" rIns="0" bIns="0" anchor="t">
            <a:spAutoFit/>
          </a:bodyPr>
          <a:lstStyle/>
          <a:p>
            <a:pPr algn="l"/>
            <a:r>
              <a:rPr sz="1125" b="0" i="1" u="none">
                <a:solidFill>
                  <a:srgbClr val="78716C"/>
                </a:solidFill>
                <a:latin typeface="Space Grotesk"/>
              </a:rPr>
              <a:t>VO: "...waarbij elke stap over de marmeren strips voelt als een uitbetaling van fictief dividend."</a:t>
            </a:r>
          </a:p>
        </p:txBody>
      </p:sp>
      <p:sp>
        <p:nvSpPr>
          <p:cNvPr id="16" name="TextBox 15"/>
          <p:cNvSpPr txBox="1"/>
          <p:nvPr/>
        </p:nvSpPr>
        <p:spPr>
          <a:xfrm>
            <a:off x="952500" y="2900362"/>
            <a:ext cx="2655093" cy="219075"/>
          </a:xfrm>
          <a:prstGeom prst="rect">
            <a:avLst/>
          </a:prstGeom>
          <a:noFill/>
        </p:spPr>
        <p:txBody>
          <a:bodyPr wrap="none" lIns="0" tIns="0" rIns="0" bIns="0" anchor="t">
            <a:spAutoFit/>
          </a:bodyPr>
          <a:lstStyle/>
          <a:p>
            <a:pPr algn="l"/>
            <a:r>
              <a:rPr sz="1350" b="1" i="0" u="none">
                <a:solidFill>
                  <a:srgbClr val="1C1917"/>
                </a:solidFill>
                <a:latin typeface="Space Grotesk"/>
              </a:rPr>
              <a:t>SHOT 3: Palazzo Salimbeni</a:t>
            </a:r>
          </a:p>
        </p:txBody>
      </p:sp>
      <p:sp>
        <p:nvSpPr>
          <p:cNvPr id="17" name="TextBox 16"/>
          <p:cNvSpPr txBox="1"/>
          <p:nvPr/>
        </p:nvSpPr>
        <p:spPr>
          <a:xfrm>
            <a:off x="4895850" y="2933700"/>
            <a:ext cx="762000" cy="152400"/>
          </a:xfrm>
          <a:prstGeom prst="rect">
            <a:avLst/>
          </a:prstGeom>
          <a:noFill/>
        </p:spPr>
        <p:txBody>
          <a:bodyPr wrap="square" lIns="0" tIns="0" rIns="0" bIns="0" anchor="t">
            <a:spAutoFit/>
          </a:bodyPr>
          <a:lstStyle/>
          <a:p>
            <a:pPr algn="l"/>
            <a:r>
              <a:rPr sz="900" b="1" i="0" u="none">
                <a:solidFill>
                  <a:srgbClr val="B45309"/>
                </a:solidFill>
                <a:latin typeface="Space Grotesk"/>
              </a:rPr>
              <a:t>WIDE ANGLE</a:t>
            </a:r>
          </a:p>
        </p:txBody>
      </p:sp>
      <p:sp>
        <p:nvSpPr>
          <p:cNvPr id="18" name="TextBox 17"/>
          <p:cNvSpPr txBox="1"/>
          <p:nvPr/>
        </p:nvSpPr>
        <p:spPr>
          <a:xfrm>
            <a:off x="6591300" y="2990850"/>
            <a:ext cx="2607468" cy="219075"/>
          </a:xfrm>
          <a:prstGeom prst="rect">
            <a:avLst/>
          </a:prstGeom>
          <a:noFill/>
        </p:spPr>
        <p:txBody>
          <a:bodyPr wrap="none" lIns="0" tIns="0" rIns="0" bIns="0" anchor="t">
            <a:spAutoFit/>
          </a:bodyPr>
          <a:lstStyle/>
          <a:p>
            <a:pPr algn="l"/>
            <a:r>
              <a:rPr sz="1350" b="1" i="0" u="none">
                <a:solidFill>
                  <a:srgbClr val="1C1917"/>
                </a:solidFill>
                <a:latin typeface="Space Grotesk"/>
              </a:rPr>
              <a:t>SHOT 4: Piazza del Campo</a:t>
            </a:r>
          </a:p>
        </p:txBody>
      </p:sp>
      <p:sp>
        <p:nvSpPr>
          <p:cNvPr id="19" name="TextBox 18"/>
          <p:cNvSpPr txBox="1"/>
          <p:nvPr/>
        </p:nvSpPr>
        <p:spPr>
          <a:xfrm>
            <a:off x="10334625" y="3024187"/>
            <a:ext cx="962025" cy="152400"/>
          </a:xfrm>
          <a:prstGeom prst="rect">
            <a:avLst/>
          </a:prstGeom>
          <a:noFill/>
        </p:spPr>
        <p:txBody>
          <a:bodyPr wrap="square" lIns="0" tIns="0" rIns="0" bIns="0" anchor="t">
            <a:spAutoFit/>
          </a:bodyPr>
          <a:lstStyle/>
          <a:p>
            <a:pPr algn="l"/>
            <a:r>
              <a:rPr sz="900" b="1" i="0" u="none">
                <a:solidFill>
                  <a:srgbClr val="B45309"/>
                </a:solidFill>
                <a:latin typeface="Space Grotesk"/>
              </a:rPr>
              <a:t>TRACKING SHOT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ounded Rectangle 1"/>
          <p:cNvSpPr/>
          <p:nvPr/>
        </p:nvSpPr>
        <p:spPr>
          <a:xfrm>
            <a:off x="609600" y="2681287"/>
            <a:ext cx="5334000" cy="2457450"/>
          </a:xfrm>
          <a:prstGeom prst="roundRect">
            <a:avLst>
              <a:gd name="adj" fmla="val 4651"/>
            </a:avLst>
          </a:prstGeom>
          <a:solidFill>
            <a:srgbClr val="FFFBE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2"/>
          <p:cNvSpPr/>
          <p:nvPr/>
        </p:nvSpPr>
        <p:spPr>
          <a:xfrm>
            <a:off x="6248400" y="2681287"/>
            <a:ext cx="5334000" cy="2457450"/>
          </a:xfrm>
          <a:prstGeom prst="roundRect">
            <a:avLst>
              <a:gd name="adj" fmla="val 4651"/>
            </a:avLst>
          </a:prstGeom>
          <a:solidFill>
            <a:srgbClr val="FFFBE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609600" y="2681287"/>
            <a:ext cx="38100" cy="2457450"/>
          </a:xfrm>
          <a:prstGeom prst="rect">
            <a:avLst/>
          </a:prstGeom>
          <a:solidFill>
            <a:srgbClr val="F59E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952500" y="4243387"/>
            <a:ext cx="4686300" cy="590550"/>
          </a:xfrm>
          <a:prstGeom prst="roundRect">
            <a:avLst>
              <a:gd name="adj" fmla="val 9677"/>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6248400" y="2681287"/>
            <a:ext cx="38100" cy="2457450"/>
          </a:xfrm>
          <a:prstGeom prst="rect">
            <a:avLst/>
          </a:prstGeom>
          <a:solidFill>
            <a:srgbClr val="F59E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ounded Rectangle 6"/>
          <p:cNvSpPr/>
          <p:nvPr/>
        </p:nvSpPr>
        <p:spPr>
          <a:xfrm>
            <a:off x="6591300" y="4243387"/>
            <a:ext cx="4686300" cy="590550"/>
          </a:xfrm>
          <a:prstGeom prst="roundRect">
            <a:avLst>
              <a:gd name="adj" fmla="val 9677"/>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4572000" y="2986087"/>
            <a:ext cx="1066800" cy="228600"/>
          </a:xfrm>
          <a:prstGeom prst="roundRect">
            <a:avLst>
              <a:gd name="adj" fmla="val 16666"/>
            </a:avLst>
          </a:prstGeom>
          <a:solidFill>
            <a:srgbClr val="FEF3C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10353675" y="2986087"/>
            <a:ext cx="923925" cy="228600"/>
          </a:xfrm>
          <a:prstGeom prst="roundRect">
            <a:avLst>
              <a:gd name="adj" fmla="val 16666"/>
            </a:avLst>
          </a:prstGeom>
          <a:solidFill>
            <a:srgbClr val="FEF3C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09600" y="457200"/>
            <a:ext cx="11582400" cy="171450"/>
          </a:xfrm>
          <a:prstGeom prst="rect">
            <a:avLst/>
          </a:prstGeom>
          <a:noFill/>
        </p:spPr>
        <p:txBody>
          <a:bodyPr wrap="none" lIns="0" tIns="0" rIns="0" bIns="0" anchor="t">
            <a:spAutoFit/>
          </a:bodyPr>
          <a:lstStyle/>
          <a:p>
            <a:pPr algn="l"/>
            <a:r>
              <a:rPr sz="1050" b="1" i="0" u="none">
                <a:solidFill>
                  <a:srgbClr val="D97706"/>
                </a:solidFill>
                <a:latin typeface="Space Grotesk"/>
              </a:rPr>
              <a:t>ACT 3: SORRENTO FLASHBACK</a:t>
            </a:r>
          </a:p>
        </p:txBody>
      </p:sp>
      <p:sp>
        <p:nvSpPr>
          <p:cNvPr id="11" name="TextBox 10"/>
          <p:cNvSpPr txBox="1"/>
          <p:nvPr/>
        </p:nvSpPr>
        <p:spPr>
          <a:xfrm>
            <a:off x="609600" y="704850"/>
            <a:ext cx="11582400" cy="409575"/>
          </a:xfrm>
          <a:prstGeom prst="rect">
            <a:avLst/>
          </a:prstGeom>
          <a:noFill/>
        </p:spPr>
        <p:txBody>
          <a:bodyPr wrap="none" lIns="0" tIns="0" rIns="0" bIns="0" anchor="t">
            <a:spAutoFit/>
          </a:bodyPr>
          <a:lstStyle/>
          <a:p>
            <a:pPr algn="l"/>
            <a:r>
              <a:rPr sz="2400" b="1" i="0" u="none">
                <a:solidFill>
                  <a:srgbClr val="1C1917"/>
                </a:solidFill>
                <a:latin typeface="Playfair Display"/>
              </a:rPr>
              <a:t>Shot 5 &amp; 6 • Tendre Cousins &amp; "Sealed with a Smile"</a:t>
            </a:r>
          </a:p>
        </p:txBody>
      </p:sp>
      <p:sp>
        <p:nvSpPr>
          <p:cNvPr id="12" name="TextBox 11"/>
          <p:cNvSpPr txBox="1"/>
          <p:nvPr/>
        </p:nvSpPr>
        <p:spPr>
          <a:xfrm>
            <a:off x="952500" y="3367087"/>
            <a:ext cx="4781550" cy="685800"/>
          </a:xfrm>
          <a:prstGeom prst="rect">
            <a:avLst/>
          </a:prstGeom>
          <a:noFill/>
        </p:spPr>
        <p:txBody>
          <a:bodyPr wrap="square" lIns="0" tIns="0" rIns="0" bIns="0" anchor="t">
            <a:spAutoFit/>
          </a:bodyPr>
          <a:lstStyle/>
          <a:p>
            <a:pPr algn="l">
              <a:lnSpc>
                <a:spcPts val="1800"/>
              </a:lnSpc>
            </a:pPr>
            <a:r>
              <a:rPr sz="1200" b="1" i="0" u="none">
                <a:solidFill>
                  <a:srgbClr val="44403C"/>
                </a:solidFill>
                <a:latin typeface="Space Grotesk"/>
              </a:rPr>
              <a:t>Visueel:</a:t>
            </a:r>
            <a:r>
              <a:rPr sz="1200" b="0" i="0" u="none">
                <a:solidFill>
                  <a:srgbClr val="44403C"/>
                </a:solidFill>
                <a:latin typeface="Space Grotesk"/>
              </a:rPr>
              <a:t> Overbelicht, zonovergoten shot aan de kust. Bohémiën meisje (16) met wapperend linnen shirt kijkt half omkijkkend naar de camera (18).</a:t>
            </a:r>
          </a:p>
        </p:txBody>
      </p:sp>
      <p:sp>
        <p:nvSpPr>
          <p:cNvPr id="13" name="TextBox 12"/>
          <p:cNvSpPr txBox="1"/>
          <p:nvPr/>
        </p:nvSpPr>
        <p:spPr>
          <a:xfrm>
            <a:off x="1104900" y="4357687"/>
            <a:ext cx="4476750" cy="361950"/>
          </a:xfrm>
          <a:prstGeom prst="rect">
            <a:avLst/>
          </a:prstGeom>
          <a:noFill/>
        </p:spPr>
        <p:txBody>
          <a:bodyPr wrap="square" lIns="0" tIns="0" rIns="0" bIns="0" anchor="t">
            <a:spAutoFit/>
          </a:bodyPr>
          <a:lstStyle/>
          <a:p>
            <a:pPr algn="l"/>
            <a:r>
              <a:rPr sz="1125" b="0" i="1" u="none">
                <a:solidFill>
                  <a:srgbClr val="78716C"/>
                </a:solidFill>
                <a:latin typeface="Space Grotesk"/>
              </a:rPr>
              <a:t>VO: "Doch de wiskunde bezwijkt onherroepelijk voor de herinnering aan de Amalfikust..."</a:t>
            </a:r>
          </a:p>
        </p:txBody>
      </p:sp>
      <p:sp>
        <p:nvSpPr>
          <p:cNvPr id="14" name="TextBox 13"/>
          <p:cNvSpPr txBox="1"/>
          <p:nvPr/>
        </p:nvSpPr>
        <p:spPr>
          <a:xfrm>
            <a:off x="6591300" y="3367087"/>
            <a:ext cx="4781550" cy="685800"/>
          </a:xfrm>
          <a:prstGeom prst="rect">
            <a:avLst/>
          </a:prstGeom>
          <a:noFill/>
        </p:spPr>
        <p:txBody>
          <a:bodyPr wrap="square" lIns="0" tIns="0" rIns="0" bIns="0" anchor="t">
            <a:spAutoFit/>
          </a:bodyPr>
          <a:lstStyle/>
          <a:p>
            <a:pPr algn="l">
              <a:lnSpc>
                <a:spcPts val="1800"/>
              </a:lnSpc>
            </a:pPr>
            <a:r>
              <a:rPr sz="1200" b="1" i="0" u="none">
                <a:solidFill>
                  <a:srgbClr val="44403C"/>
                </a:solidFill>
                <a:latin typeface="Space Grotesk"/>
              </a:rPr>
              <a:t>Visueel:</a:t>
            </a:r>
            <a:r>
              <a:rPr sz="1200" b="0" i="0" u="none">
                <a:solidFill>
                  <a:srgbClr val="44403C"/>
                </a:solidFill>
                <a:latin typeface="Space Grotesk"/>
              </a:rPr>
              <a:t> Subtiele, ondeugende glimlach. Zachte zeewind door de haren. Een verstild moment uit </a:t>
            </a:r>
            <a:r>
              <a:rPr sz="1200" b="0" i="1" u="none">
                <a:solidFill>
                  <a:srgbClr val="44403C"/>
                </a:solidFill>
                <a:latin typeface="Space Grotesk"/>
              </a:rPr>
              <a:t>Tendres Cousines</a:t>
            </a:r>
            <a:r>
              <a:rPr sz="1200" b="0" i="0" u="none">
                <a:solidFill>
                  <a:srgbClr val="44403C"/>
                </a:solidFill>
                <a:latin typeface="Space Grotesk"/>
              </a:rPr>
              <a:t>, 'sealed with a smile'.</a:t>
            </a:r>
          </a:p>
        </p:txBody>
      </p:sp>
      <p:sp>
        <p:nvSpPr>
          <p:cNvPr id="15" name="TextBox 14"/>
          <p:cNvSpPr txBox="1"/>
          <p:nvPr/>
        </p:nvSpPr>
        <p:spPr>
          <a:xfrm>
            <a:off x="6743700" y="4357687"/>
            <a:ext cx="4476750" cy="361950"/>
          </a:xfrm>
          <a:prstGeom prst="rect">
            <a:avLst/>
          </a:prstGeom>
          <a:noFill/>
        </p:spPr>
        <p:txBody>
          <a:bodyPr wrap="square" lIns="0" tIns="0" rIns="0" bIns="0" anchor="t">
            <a:spAutoFit/>
          </a:bodyPr>
          <a:lstStyle/>
          <a:p>
            <a:pPr algn="l"/>
            <a:r>
              <a:rPr sz="1125" b="0" i="1" u="none">
                <a:solidFill>
                  <a:srgbClr val="78716C"/>
                </a:solidFill>
                <a:latin typeface="Space Grotesk"/>
              </a:rPr>
              <a:t>VO: "...waar imaginaire getallen plotseling heel erg reëel aanvoelden onder de citroenbomen."</a:t>
            </a:r>
          </a:p>
        </p:txBody>
      </p:sp>
      <p:sp>
        <p:nvSpPr>
          <p:cNvPr id="16" name="TextBox 15"/>
          <p:cNvSpPr txBox="1"/>
          <p:nvPr/>
        </p:nvSpPr>
        <p:spPr>
          <a:xfrm>
            <a:off x="952500" y="2990850"/>
            <a:ext cx="3143250" cy="219075"/>
          </a:xfrm>
          <a:prstGeom prst="rect">
            <a:avLst/>
          </a:prstGeom>
          <a:noFill/>
        </p:spPr>
        <p:txBody>
          <a:bodyPr wrap="none" lIns="0" tIns="0" rIns="0" bIns="0" anchor="t">
            <a:spAutoFit/>
          </a:bodyPr>
          <a:lstStyle/>
          <a:p>
            <a:pPr algn="l"/>
            <a:r>
              <a:rPr sz="1350" b="1" i="0" u="none">
                <a:solidFill>
                  <a:srgbClr val="1C1917"/>
                </a:solidFill>
                <a:latin typeface="Space Grotesk"/>
              </a:rPr>
              <a:t>SHOT 5: Citroengaard Sorrento</a:t>
            </a:r>
          </a:p>
        </p:txBody>
      </p:sp>
      <p:sp>
        <p:nvSpPr>
          <p:cNvPr id="17" name="TextBox 16"/>
          <p:cNvSpPr txBox="1"/>
          <p:nvPr/>
        </p:nvSpPr>
        <p:spPr>
          <a:xfrm>
            <a:off x="4648200" y="3024187"/>
            <a:ext cx="1009650" cy="152400"/>
          </a:xfrm>
          <a:prstGeom prst="rect">
            <a:avLst/>
          </a:prstGeom>
          <a:noFill/>
        </p:spPr>
        <p:txBody>
          <a:bodyPr wrap="square" lIns="0" tIns="0" rIns="0" bIns="0" anchor="t">
            <a:spAutoFit/>
          </a:bodyPr>
          <a:lstStyle/>
          <a:p>
            <a:pPr algn="l"/>
            <a:r>
              <a:rPr sz="900" b="1" i="0" u="none">
                <a:solidFill>
                  <a:srgbClr val="B45309"/>
                </a:solidFill>
                <a:latin typeface="Space Grotesk"/>
              </a:rPr>
              <a:t>HAMILTON GLOW</a:t>
            </a:r>
          </a:p>
        </p:txBody>
      </p:sp>
      <p:sp>
        <p:nvSpPr>
          <p:cNvPr id="18" name="TextBox 17"/>
          <p:cNvSpPr txBox="1"/>
          <p:nvPr/>
        </p:nvSpPr>
        <p:spPr>
          <a:xfrm>
            <a:off x="6591300" y="2990850"/>
            <a:ext cx="3107531" cy="219075"/>
          </a:xfrm>
          <a:prstGeom prst="rect">
            <a:avLst/>
          </a:prstGeom>
          <a:noFill/>
        </p:spPr>
        <p:txBody>
          <a:bodyPr wrap="none" lIns="0" tIns="0" rIns="0" bIns="0" anchor="t">
            <a:spAutoFit/>
          </a:bodyPr>
          <a:lstStyle/>
          <a:p>
            <a:pPr algn="l"/>
            <a:r>
              <a:rPr sz="1350" b="1" i="0" u="none">
                <a:solidFill>
                  <a:srgbClr val="1C1917"/>
                </a:solidFill>
                <a:latin typeface="Space Grotesk"/>
              </a:rPr>
              <a:t>SHOT 6: De Bohémiën Glimlach</a:t>
            </a:r>
          </a:p>
        </p:txBody>
      </p:sp>
      <p:sp>
        <p:nvSpPr>
          <p:cNvPr id="19" name="TextBox 18"/>
          <p:cNvSpPr txBox="1"/>
          <p:nvPr/>
        </p:nvSpPr>
        <p:spPr>
          <a:xfrm>
            <a:off x="10429875" y="3024187"/>
            <a:ext cx="866775" cy="152400"/>
          </a:xfrm>
          <a:prstGeom prst="rect">
            <a:avLst/>
          </a:prstGeom>
          <a:noFill/>
        </p:spPr>
        <p:txBody>
          <a:bodyPr wrap="square" lIns="0" tIns="0" rIns="0" bIns="0" anchor="t">
            <a:spAutoFit/>
          </a:bodyPr>
          <a:lstStyle/>
          <a:p>
            <a:pPr algn="l"/>
            <a:r>
              <a:rPr sz="900" b="1" i="0" u="none">
                <a:solidFill>
                  <a:srgbClr val="B45309"/>
                </a:solidFill>
                <a:latin typeface="Space Grotesk"/>
              </a:rPr>
              <a:t>SLOW MOTION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C1917"/>
        </a:solidFill>
        <a:effectLst/>
      </p:bgPr>
    </p:bg>
    <p:spTree>
      <p:nvGrpSpPr>
        <p:cNvPr id="1" name=""/>
        <p:cNvGrpSpPr/>
        <p:nvPr/>
      </p:nvGrpSpPr>
      <p:grpSpPr>
        <a:xfrm>
          <a:off x="0" y="0"/>
          <a:ext cx="0" cy="0"/>
          <a:chOff x="0" y="0"/>
          <a:chExt cx="0" cy="0"/>
        </a:xfrm>
      </p:grpSpPr>
      <p:sp>
        <p:nvSpPr>
          <p:cNvPr id="2" name="Rounded Rectangle 1"/>
          <p:cNvSpPr/>
          <p:nvPr/>
        </p:nvSpPr>
        <p:spPr>
          <a:xfrm>
            <a:off x="609600" y="1419225"/>
            <a:ext cx="10972800" cy="4981575"/>
          </a:xfrm>
          <a:prstGeom prst="roundRect">
            <a:avLst>
              <a:gd name="adj" fmla="val 2294"/>
            </a:avLst>
          </a:prstGeom>
          <a:solidFill>
            <a:srgbClr val="292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2"/>
          <p:cNvSpPr/>
          <p:nvPr/>
        </p:nvSpPr>
        <p:spPr>
          <a:xfrm>
            <a:off x="6938069" y="2857500"/>
            <a:ext cx="4263330" cy="2105025"/>
          </a:xfrm>
          <a:prstGeom prst="roundRect">
            <a:avLst>
              <a:gd name="adj" fmla="val 3619"/>
            </a:avLst>
          </a:prstGeom>
          <a:solidFill>
            <a:srgbClr val="1C1917"/>
          </a:solidFill>
          <a:ln w="9525">
            <a:solidFill>
              <a:srgbClr val="44403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ounded Rectangle 3"/>
          <p:cNvSpPr/>
          <p:nvPr/>
        </p:nvSpPr>
        <p:spPr>
          <a:xfrm>
            <a:off x="990600" y="2731889"/>
            <a:ext cx="1733550" cy="228600"/>
          </a:xfrm>
          <a:prstGeom prst="roundRect">
            <a:avLst>
              <a:gd name="adj" fmla="val 16666"/>
            </a:avLst>
          </a:prstGeom>
          <a:solidFill>
            <a:srgbClr val="DC26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990600" y="4659510"/>
            <a:ext cx="19050" cy="428625"/>
          </a:xfrm>
          <a:prstGeom prst="rect">
            <a:avLst/>
          </a:prstGeom>
          <a:solidFill>
            <a:srgbClr val="EF444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7214294" y="3943350"/>
            <a:ext cx="3710880" cy="742950"/>
          </a:xfrm>
          <a:prstGeom prst="roundRect">
            <a:avLst>
              <a:gd name="adj" fmla="val 7692"/>
            </a:avLst>
          </a:prstGeom>
          <a:solidFill>
            <a:srgbClr val="292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09600" y="457200"/>
            <a:ext cx="11582400" cy="171450"/>
          </a:xfrm>
          <a:prstGeom prst="rect">
            <a:avLst/>
          </a:prstGeom>
          <a:noFill/>
        </p:spPr>
        <p:txBody>
          <a:bodyPr wrap="none" lIns="0" tIns="0" rIns="0" bIns="0" anchor="t">
            <a:spAutoFit/>
          </a:bodyPr>
          <a:lstStyle/>
          <a:p>
            <a:pPr algn="l"/>
            <a:r>
              <a:rPr sz="1050" b="1" i="0" u="none">
                <a:solidFill>
                  <a:srgbClr val="EF4444"/>
                </a:solidFill>
                <a:latin typeface="Space Grotesk"/>
              </a:rPr>
              <a:t>ACT 4: DE LESLIE KNOPE CUT</a:t>
            </a:r>
          </a:p>
        </p:txBody>
      </p:sp>
      <p:sp>
        <p:nvSpPr>
          <p:cNvPr id="8" name="TextBox 7"/>
          <p:cNvSpPr txBox="1"/>
          <p:nvPr/>
        </p:nvSpPr>
        <p:spPr>
          <a:xfrm>
            <a:off x="609600" y="704850"/>
            <a:ext cx="11582400" cy="409575"/>
          </a:xfrm>
          <a:prstGeom prst="rect">
            <a:avLst/>
          </a:prstGeom>
          <a:noFill/>
        </p:spPr>
        <p:txBody>
          <a:bodyPr wrap="none" lIns="0" tIns="0" rIns="0" bIns="0" anchor="t">
            <a:spAutoFit/>
          </a:bodyPr>
          <a:lstStyle/>
          <a:p>
            <a:pPr algn="l"/>
            <a:r>
              <a:rPr sz="2400" b="1" i="0" u="none">
                <a:solidFill>
                  <a:srgbClr val="FAFAF9"/>
                </a:solidFill>
                <a:latin typeface="Playfair Display"/>
              </a:rPr>
              <a:t>Shot 7 • Hard Cut naar de Realiteit</a:t>
            </a:r>
          </a:p>
        </p:txBody>
      </p:sp>
      <p:sp>
        <p:nvSpPr>
          <p:cNvPr id="9" name="TextBox 8"/>
          <p:cNvSpPr txBox="1"/>
          <p:nvPr/>
        </p:nvSpPr>
        <p:spPr>
          <a:xfrm>
            <a:off x="1085850" y="2769989"/>
            <a:ext cx="1638300" cy="152400"/>
          </a:xfrm>
          <a:prstGeom prst="rect">
            <a:avLst/>
          </a:prstGeom>
          <a:noFill/>
        </p:spPr>
        <p:txBody>
          <a:bodyPr wrap="square" lIns="0" tIns="0" rIns="0" bIns="0" anchor="t">
            <a:spAutoFit/>
          </a:bodyPr>
          <a:lstStyle/>
          <a:p>
            <a:pPr algn="l"/>
            <a:r>
              <a:rPr sz="900" b="1" i="0" u="none">
                <a:solidFill>
                  <a:srgbClr val="FFFFFF"/>
                </a:solidFill>
                <a:latin typeface="Space Grotesk"/>
              </a:rPr>
              <a:t>HARD CUT • STATIC SHOT</a:t>
            </a:r>
          </a:p>
        </p:txBody>
      </p:sp>
      <p:sp>
        <p:nvSpPr>
          <p:cNvPr id="10" name="TextBox 9"/>
          <p:cNvSpPr txBox="1"/>
          <p:nvPr/>
        </p:nvSpPr>
        <p:spPr>
          <a:xfrm>
            <a:off x="990600" y="3084314"/>
            <a:ext cx="7305991" cy="295275"/>
          </a:xfrm>
          <a:prstGeom prst="rect">
            <a:avLst/>
          </a:prstGeom>
          <a:noFill/>
        </p:spPr>
        <p:txBody>
          <a:bodyPr wrap="none" lIns="0" tIns="0" rIns="0" bIns="0" anchor="t">
            <a:spAutoFit/>
          </a:bodyPr>
          <a:lstStyle/>
          <a:p>
            <a:pPr algn="l"/>
            <a:r>
              <a:rPr sz="1800" b="1" i="0" u="none">
                <a:solidFill>
                  <a:srgbClr val="FFFFFF"/>
                </a:solidFill>
                <a:latin typeface="Space Grotesk"/>
              </a:rPr>
              <a:t>Het Parkbankje op 'Piazza del Campo'</a:t>
            </a:r>
          </a:p>
        </p:txBody>
      </p:sp>
      <p:sp>
        <p:nvSpPr>
          <p:cNvPr id="11" name="TextBox 10"/>
          <p:cNvSpPr txBox="1"/>
          <p:nvPr/>
        </p:nvSpPr>
        <p:spPr>
          <a:xfrm>
            <a:off x="990600" y="3493889"/>
            <a:ext cx="5661719" cy="975121"/>
          </a:xfrm>
          <a:prstGeom prst="rect">
            <a:avLst/>
          </a:prstGeom>
          <a:noFill/>
        </p:spPr>
        <p:txBody>
          <a:bodyPr wrap="square" lIns="0" tIns="0" rIns="0" bIns="0" anchor="t">
            <a:spAutoFit/>
          </a:bodyPr>
          <a:lstStyle/>
          <a:p>
            <a:pPr algn="l">
              <a:lnSpc>
                <a:spcPts val="1920"/>
              </a:lnSpc>
            </a:pPr>
            <a:r>
              <a:rPr sz="1200" b="0" i="0" u="none">
                <a:solidFill>
                  <a:srgbClr val="D6D3D1"/>
                </a:solidFill>
                <a:latin typeface="Space Grotesk"/>
              </a:rPr>
              <a:t>Geen Hamilton-glow meer. Gewoon hard, droog daglicht. De hoofdpersoon zit compleet bewegingsloos voor zich uit te staren op een houten bankje met zijn mond heel lichtjes open. Een Italiaanse duif pikkeling aan zijn schoen.</a:t>
            </a:r>
          </a:p>
        </p:txBody>
      </p:sp>
      <p:sp>
        <p:nvSpPr>
          <p:cNvPr id="12" name="TextBox 11"/>
          <p:cNvSpPr txBox="1"/>
          <p:nvPr/>
        </p:nvSpPr>
        <p:spPr>
          <a:xfrm>
            <a:off x="1143000" y="4659510"/>
            <a:ext cx="5509319" cy="428625"/>
          </a:xfrm>
          <a:prstGeom prst="rect">
            <a:avLst/>
          </a:prstGeom>
          <a:noFill/>
        </p:spPr>
        <p:txBody>
          <a:bodyPr wrap="square" lIns="0" tIns="0" rIns="0" bIns="0" anchor="t">
            <a:spAutoFit/>
          </a:bodyPr>
          <a:lstStyle/>
          <a:p>
            <a:pPr algn="l">
              <a:lnSpc>
                <a:spcPts val="1687"/>
              </a:lnSpc>
            </a:pPr>
            <a:r>
              <a:rPr sz="1125" b="0" i="0" u="none">
                <a:solidFill>
                  <a:srgbClr val="A8A29E"/>
                </a:solidFill>
                <a:latin typeface="Space Grotesk"/>
              </a:rPr>
              <a:t>Voorbijgangers lopen met een grote boog om hem heen. Een Italiaanse moeder trekt haar kindje zachtjes mee en kijkt heel bezorgd naar haar man.</a:t>
            </a:r>
          </a:p>
        </p:txBody>
      </p:sp>
      <p:sp>
        <p:nvSpPr>
          <p:cNvPr id="13" name="TextBox 12"/>
          <p:cNvSpPr txBox="1"/>
          <p:nvPr/>
        </p:nvSpPr>
        <p:spPr>
          <a:xfrm>
            <a:off x="7214294" y="3133725"/>
            <a:ext cx="4638600" cy="152400"/>
          </a:xfrm>
          <a:prstGeom prst="rect">
            <a:avLst/>
          </a:prstGeom>
          <a:noFill/>
        </p:spPr>
        <p:txBody>
          <a:bodyPr wrap="none" lIns="0" tIns="0" rIns="0" bIns="0" anchor="t">
            <a:spAutoFit/>
          </a:bodyPr>
          <a:lstStyle/>
          <a:p>
            <a:pPr algn="l"/>
            <a:r>
              <a:rPr sz="900" b="1" i="0" u="none">
                <a:solidFill>
                  <a:srgbClr val="EF4444"/>
                </a:solidFill>
                <a:latin typeface="Space Grotesk"/>
              </a:rPr>
              <a:t>GELUID / AUDIO</a:t>
            </a:r>
          </a:p>
        </p:txBody>
      </p:sp>
      <p:sp>
        <p:nvSpPr>
          <p:cNvPr id="14" name="TextBox 13"/>
          <p:cNvSpPr txBox="1"/>
          <p:nvPr/>
        </p:nvSpPr>
        <p:spPr>
          <a:xfrm>
            <a:off x="7214294" y="3362325"/>
            <a:ext cx="3806130" cy="428625"/>
          </a:xfrm>
          <a:prstGeom prst="rect">
            <a:avLst/>
          </a:prstGeom>
          <a:noFill/>
        </p:spPr>
        <p:txBody>
          <a:bodyPr wrap="square" lIns="0" tIns="0" rIns="0" bIns="0" anchor="t">
            <a:spAutoFit/>
          </a:bodyPr>
          <a:lstStyle/>
          <a:p>
            <a:pPr algn="l">
              <a:lnSpc>
                <a:spcPts val="1687"/>
              </a:lnSpc>
            </a:pPr>
            <a:r>
              <a:rPr sz="1125" b="0" i="0" u="none">
                <a:solidFill>
                  <a:srgbClr val="E7E5E4"/>
                </a:solidFill>
                <a:latin typeface="Space Grotesk"/>
              </a:rPr>
              <a:t>Het dromerige Italiaanse gitaarmuziekje valt plotseling weg met een krassend LP-geluid.</a:t>
            </a:r>
          </a:p>
        </p:txBody>
      </p:sp>
      <p:sp>
        <p:nvSpPr>
          <p:cNvPr id="15" name="TextBox 14"/>
          <p:cNvSpPr txBox="1"/>
          <p:nvPr/>
        </p:nvSpPr>
        <p:spPr>
          <a:xfrm>
            <a:off x="7328594" y="4057650"/>
            <a:ext cx="3577530" cy="514350"/>
          </a:xfrm>
          <a:prstGeom prst="rect">
            <a:avLst/>
          </a:prstGeom>
          <a:noFill/>
        </p:spPr>
        <p:txBody>
          <a:bodyPr wrap="square" lIns="0" tIns="0" rIns="0" bIns="0" anchor="t">
            <a:spAutoFit/>
          </a:bodyPr>
          <a:lstStyle/>
          <a:p>
            <a:pPr algn="l"/>
            <a:r>
              <a:rPr sz="1050" b="0" i="1" u="none">
                <a:solidFill>
                  <a:srgbClr val="A8A29E"/>
                </a:solidFill>
                <a:latin typeface="Space Grotesk"/>
              </a:rPr>
              <a:t>Fluisterende voorbijganger: </a:t>
            </a:r>
            <a:r>
              <a:t>
</a:t>
            </a:r>
            <a:r>
              <a:rPr sz="1050" b="0" i="1" u="none">
                <a:solidFill>
                  <a:srgbClr val="A8A29E"/>
                </a:solidFill>
                <a:latin typeface="Space Grotesk"/>
              </a:rPr>
              <a:t>"Ma... con chi sta parlando?"</a:t>
            </a:r>
            <a:r>
              <a:t>
</a:t>
            </a:r>
            <a:r>
              <a:rPr sz="1050" b="0" i="1" u="none">
                <a:solidFill>
                  <a:srgbClr val="A8A29E"/>
                </a:solidFill>
                <a:latin typeface="Space Grotesk"/>
              </a:rPr>
              <a:t> (Met wie praat hij?)</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2100E"/>
        </a:solidFill>
        <a:effectLst/>
      </p:bgPr>
    </p:bg>
    <p:spTree>
      <p:nvGrpSpPr>
        <p:cNvPr id="1" name=""/>
        <p:cNvGrpSpPr/>
        <p:nvPr/>
      </p:nvGrpSpPr>
      <p:grpSpPr>
        <a:xfrm>
          <a:off x="0" y="0"/>
          <a:ext cx="0" cy="0"/>
          <a:chOff x="0" y="0"/>
          <a:chExt cx="0" cy="0"/>
        </a:xfrm>
      </p:grpSpPr>
      <p:sp>
        <p:nvSpPr>
          <p:cNvPr id="2" name="Rectangle 1"/>
          <p:cNvSpPr/>
          <p:nvPr/>
        </p:nvSpPr>
        <p:spPr>
          <a:xfrm>
            <a:off x="5810250" y="4410075"/>
            <a:ext cx="571500" cy="19050"/>
          </a:xfrm>
          <a:prstGeom prst="rect">
            <a:avLst/>
          </a:prstGeom>
          <a:solidFill>
            <a:srgbClr val="D9770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48250" y="2428875"/>
            <a:ext cx="2095500" cy="171450"/>
          </a:xfrm>
          <a:prstGeom prst="rect">
            <a:avLst/>
          </a:prstGeom>
          <a:noFill/>
        </p:spPr>
        <p:txBody>
          <a:bodyPr wrap="none" lIns="0" tIns="0" rIns="0" bIns="0" anchor="t">
            <a:spAutoFit/>
          </a:bodyPr>
          <a:lstStyle/>
          <a:p>
            <a:pPr algn="ctr"/>
            <a:r>
              <a:rPr sz="1050" b="0" i="0" u="none">
                <a:solidFill>
                  <a:srgbClr val="D97706"/>
                </a:solidFill>
                <a:latin typeface="Space Grotesk"/>
              </a:rPr>
              <a:t>FINE • SLUT • ENDE</a:t>
            </a:r>
          </a:p>
        </p:txBody>
      </p:sp>
      <p:sp>
        <p:nvSpPr>
          <p:cNvPr id="4" name="TextBox 3"/>
          <p:cNvSpPr txBox="1"/>
          <p:nvPr/>
        </p:nvSpPr>
        <p:spPr>
          <a:xfrm>
            <a:off x="2214264" y="2752725"/>
            <a:ext cx="7763470" cy="609600"/>
          </a:xfrm>
          <a:prstGeom prst="rect">
            <a:avLst/>
          </a:prstGeom>
          <a:noFill/>
        </p:spPr>
        <p:txBody>
          <a:bodyPr wrap="none" lIns="0" tIns="0" rIns="0" bIns="0" anchor="t">
            <a:spAutoFit/>
          </a:bodyPr>
          <a:lstStyle/>
          <a:p>
            <a:pPr algn="ctr"/>
            <a:r>
              <a:rPr sz="3600" b="1" i="0" u="none">
                <a:solidFill>
                  <a:srgbClr val="FAFAF9"/>
                </a:solidFill>
                <a:latin typeface="Playfair Display"/>
              </a:rPr>
              <a:t>"Knippen en Dromen maar!"</a:t>
            </a:r>
          </a:p>
        </p:txBody>
      </p:sp>
      <p:sp>
        <p:nvSpPr>
          <p:cNvPr id="5" name="TextBox 4"/>
          <p:cNvSpPr txBox="1"/>
          <p:nvPr/>
        </p:nvSpPr>
        <p:spPr>
          <a:xfrm>
            <a:off x="2881312" y="3590925"/>
            <a:ext cx="6429375" cy="438150"/>
          </a:xfrm>
          <a:prstGeom prst="rect">
            <a:avLst/>
          </a:prstGeom>
          <a:noFill/>
        </p:spPr>
        <p:txBody>
          <a:bodyPr wrap="square" lIns="0" tIns="0" rIns="0" bIns="0" anchor="t">
            <a:spAutoFit/>
          </a:bodyPr>
          <a:lstStyle/>
          <a:p>
            <a:pPr algn="ctr"/>
            <a:r>
              <a:rPr sz="1350" b="0" i="0" u="none">
                <a:solidFill>
                  <a:srgbClr val="A8A29E"/>
                </a:solidFill>
                <a:latin typeface="Space Grotesk"/>
              </a:rPr>
              <a:t>Het storyboard staat. Klaar om verwerkt te worden in AI-prompts, filmstills of je eigen inspectiereis naar Italië.</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TotalTime>
  <Words>627</Words>
  <Application>Microsoft Office PowerPoint</Application>
  <PresentationFormat>Aangepast</PresentationFormat>
  <Paragraphs>62</Paragraphs>
  <Slides>7</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7</vt:i4>
      </vt:variant>
    </vt:vector>
  </HeadingPairs>
  <TitlesOfParts>
    <vt:vector size="12" baseType="lpstr">
      <vt:lpstr>Arial</vt:lpstr>
      <vt:lpstr>Space Grotesk</vt:lpstr>
      <vt:lpstr>Calibri</vt:lpstr>
      <vt:lpstr>Playfair Display</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Perry Balzouman</dc:creator>
  <dc:description>generated using python-pptx</dc:description>
  <cp:lastModifiedBy>Perry Balzouman</cp:lastModifiedBy>
  <cp:revision>2</cp:revision>
  <dcterms:created xsi:type="dcterms:W3CDTF">2013-01-27T09:14:16Z</dcterms:created>
  <dcterms:modified xsi:type="dcterms:W3CDTF">2026-10-27T05:00:30Z</dcterms:modified>
</cp:coreProperties>
</file>